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645" r:id="rId2"/>
    <p:sldId id="646" r:id="rId3"/>
    <p:sldId id="647" r:id="rId4"/>
    <p:sldId id="648" r:id="rId5"/>
    <p:sldId id="649" r:id="rId6"/>
    <p:sldId id="650" r:id="rId7"/>
    <p:sldId id="651" r:id="rId8"/>
    <p:sldId id="655" r:id="rId9"/>
    <p:sldId id="654" r:id="rId10"/>
    <p:sldId id="652" r:id="rId11"/>
    <p:sldId id="653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E4B52"/>
    <a:srgbClr val="FE4C54"/>
    <a:srgbClr val="CCCCCC"/>
    <a:srgbClr val="CC0000"/>
    <a:srgbClr val="2DC6E6"/>
    <a:srgbClr val="FF99FF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64" autoAdjust="0"/>
    <p:restoredTop sz="64100" autoAdjust="0"/>
  </p:normalViewPr>
  <p:slideViewPr>
    <p:cSldViewPr>
      <p:cViewPr>
        <p:scale>
          <a:sx n="100" d="100"/>
          <a:sy n="100" d="100"/>
        </p:scale>
        <p:origin x="-1020" y="-9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gif>
</file>

<file path=ppt/media/image7.gif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Wednesday, May 11, 2016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 smtClean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 smtClean="0"/>
              <a:t>First stage</a:t>
            </a:r>
            <a:endParaRPr lang="ko-KR" altLang="en-US" dirty="0" smtClean="0"/>
          </a:p>
          <a:p>
            <a:pPr lvl="1"/>
            <a:r>
              <a:rPr lang="en-US" altLang="ko-KR" dirty="0" smtClean="0"/>
              <a:t>Second stage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 stage</a:t>
            </a:r>
            <a:endParaRPr lang="ko-KR" altLang="en-US" dirty="0" smtClean="0"/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2016-05-11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j-ea"/>
                <a:cs typeface="Meiryo UI" pitchFamily="34" charset="-128"/>
              </a:defRPr>
            </a:lvl1pPr>
          </a:lstStyle>
          <a:p>
            <a:pPr algn="ctr"/>
            <a:r>
              <a:rPr lang="en-US" altLang="ko-KR" sz="4800" dirty="0" smtClean="0"/>
              <a:t>Bayesian Optimization and Deep learning</a:t>
            </a:r>
            <a:endParaRPr lang="en-US" altLang="ko-KR" sz="4800" dirty="0" smtClean="0"/>
          </a:p>
        </p:txBody>
      </p:sp>
    </p:spTree>
    <p:extLst>
      <p:ext uri="{BB962C8B-B14F-4D97-AF65-F5344CB8AC3E}">
        <p14:creationId xmlns:p14="http://schemas.microsoft.com/office/powerpoint/2010/main" val="3118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Bayesian Optimization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5" name="Random Samplin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95539" y="976344"/>
            <a:ext cx="5008909" cy="2668681"/>
          </a:xfrm>
          <a:prstGeom prst="rect">
            <a:avLst/>
          </a:prstGeom>
        </p:spPr>
      </p:pic>
      <p:pic>
        <p:nvPicPr>
          <p:cNvPr id="6" name="Bayesian Optimization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95540" y="3784656"/>
            <a:ext cx="5008908" cy="26686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1520" y="976344"/>
            <a:ext cx="2757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Random Sampling</a:t>
            </a:r>
            <a:endParaRPr lang="ko-KR" alt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51520" y="3784656"/>
            <a:ext cx="3292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Bayesian Optimization</a:t>
            </a:r>
            <a:endParaRPr lang="ko-KR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58837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57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6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Bayesian Optimization on CNN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56134" y="1270695"/>
            <a:ext cx="806489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/>
              <a:t>The parameters we explore include </a:t>
            </a:r>
            <a:r>
              <a:rPr lang="en-US" altLang="ko-KR" sz="2000" b="1" dirty="0" smtClean="0">
                <a:solidFill>
                  <a:srgbClr val="A50021"/>
                </a:solidFill>
              </a:rPr>
              <a:t>1) the </a:t>
            </a:r>
            <a:r>
              <a:rPr lang="en-US" altLang="ko-KR" sz="2000" b="1" dirty="0">
                <a:solidFill>
                  <a:srgbClr val="A50021"/>
                </a:solidFill>
              </a:rPr>
              <a:t>number of epochs</a:t>
            </a:r>
            <a:r>
              <a:rPr lang="en-US" altLang="ko-KR" sz="2000" dirty="0"/>
              <a:t> to run the model, </a:t>
            </a:r>
            <a:r>
              <a:rPr lang="en-US" altLang="ko-KR" sz="2000" b="1" dirty="0" smtClean="0">
                <a:solidFill>
                  <a:srgbClr val="A50021"/>
                </a:solidFill>
              </a:rPr>
              <a:t>2) the </a:t>
            </a:r>
            <a:r>
              <a:rPr lang="en-US" altLang="ko-KR" sz="2000" b="1" dirty="0">
                <a:solidFill>
                  <a:srgbClr val="A50021"/>
                </a:solidFill>
              </a:rPr>
              <a:t>learning rate</a:t>
            </a:r>
            <a:r>
              <a:rPr lang="en-US" altLang="ko-KR" sz="2000" dirty="0"/>
              <a:t>, </a:t>
            </a:r>
            <a:r>
              <a:rPr lang="en-US" altLang="ko-KR" sz="2000" b="1" dirty="0" smtClean="0">
                <a:solidFill>
                  <a:srgbClr val="A50021"/>
                </a:solidFill>
              </a:rPr>
              <a:t>3) four </a:t>
            </a:r>
            <a:r>
              <a:rPr lang="en-US" altLang="ko-KR" sz="2000" b="1" dirty="0">
                <a:solidFill>
                  <a:srgbClr val="A50021"/>
                </a:solidFill>
              </a:rPr>
              <a:t>weight costs </a:t>
            </a:r>
            <a:r>
              <a:rPr lang="en-US" altLang="ko-KR" sz="2000" dirty="0"/>
              <a:t>(one for each layer and the </a:t>
            </a:r>
            <a:r>
              <a:rPr lang="en-US" altLang="ko-KR" sz="2000" dirty="0" smtClean="0"/>
              <a:t>SoftMax </a:t>
            </a:r>
            <a:r>
              <a:rPr lang="en-US" altLang="ko-KR" sz="2000" dirty="0"/>
              <a:t>output weights), and </a:t>
            </a:r>
            <a:r>
              <a:rPr lang="en-US" altLang="ko-KR" sz="2000" b="1" dirty="0" smtClean="0">
                <a:solidFill>
                  <a:srgbClr val="A50021"/>
                </a:solidFill>
              </a:rPr>
              <a:t>4) the </a:t>
            </a:r>
            <a:r>
              <a:rPr lang="en-US" altLang="ko-KR" sz="2000" b="1" dirty="0">
                <a:solidFill>
                  <a:srgbClr val="A50021"/>
                </a:solidFill>
              </a:rPr>
              <a:t>width, scale and power of the response normalization</a:t>
            </a:r>
            <a:r>
              <a:rPr lang="en-US" altLang="ko-KR" sz="2000" dirty="0"/>
              <a:t> on the pooling layers of the network.</a:t>
            </a:r>
            <a:endParaRPr lang="ko-KR" altLang="en-US" sz="2000" dirty="0"/>
          </a:p>
        </p:txBody>
      </p:sp>
      <p:pic>
        <p:nvPicPr>
          <p:cNvPr id="6146" name="Picture 2" descr="http://rodrigob.github.io/are_we_there_yet/build/images/cifar_10.png?136308507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058" y="3134444"/>
            <a:ext cx="3030860" cy="303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73665" y="3567585"/>
            <a:ext cx="9797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18%</a:t>
            </a:r>
            <a:endParaRPr lang="ko-KR" altLang="en-US" sz="32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6002758" y="4862636"/>
            <a:ext cx="15215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14.98%</a:t>
            </a:r>
            <a:endParaRPr lang="ko-KR" altLang="en-US" sz="3200" dirty="0" smtClean="0"/>
          </a:p>
        </p:txBody>
      </p:sp>
      <p:sp>
        <p:nvSpPr>
          <p:cNvPr id="7" name="아래쪽 화살표 6"/>
          <p:cNvSpPr/>
          <p:nvPr/>
        </p:nvSpPr>
        <p:spPr>
          <a:xfrm>
            <a:off x="6538118" y="4287666"/>
            <a:ext cx="432048" cy="504056"/>
          </a:xfrm>
          <a:prstGeom prst="down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93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Goals and decisions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1026" name="Picture 2" descr="http://www1.pictures.gi.zimbio.com/Las+Vegas+Casinos+Hit+Economic+Downturn+2KYEL7GWZOn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39457"/>
            <a:ext cx="3313670" cy="237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7332" y="6035902"/>
            <a:ext cx="5104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rgbClr val="FF0000"/>
                </a:solidFill>
              </a:rPr>
              <a:t>Exploration </a:t>
            </a:r>
            <a:r>
              <a:rPr lang="en-US" altLang="ko-KR" sz="2400" b="1" dirty="0" smtClean="0">
                <a:solidFill>
                  <a:srgbClr val="002060"/>
                </a:solidFill>
              </a:rPr>
              <a:t>and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400" b="1" dirty="0" smtClean="0">
                <a:solidFill>
                  <a:srgbClr val="00B0F0"/>
                </a:solidFill>
              </a:rPr>
              <a:t>Exploitation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400" b="1" dirty="0" smtClean="0">
                <a:solidFill>
                  <a:srgbClr val="002060"/>
                </a:solidFill>
              </a:rPr>
              <a:t>!</a:t>
            </a:r>
            <a:endParaRPr lang="ko-KR" altLang="en-US" sz="2400" b="1" dirty="0" smtClean="0">
              <a:solidFill>
                <a:srgbClr val="002060"/>
              </a:solidFill>
            </a:endParaRPr>
          </a:p>
        </p:txBody>
      </p:sp>
      <p:pic>
        <p:nvPicPr>
          <p:cNvPr id="1030" name="Picture 6" descr="http://cache2.asset-cache.net/gc/82877900-asian-man-pulling-lever-on-slot-machine-at-gettyimages.jpg?v=1&amp;c=IWSAsset&amp;k=2&amp;d=mGIzfPfRGIs1UaBEnX4%2FcuBElJ9hvC4wH1baViVGSbwJjU%2BpTOT1DlchmSZ6pThgymPfpfg5Nmbsw2LMAGdtVg%3D%3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489862"/>
            <a:ext cx="3313670" cy="245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goldennugget.com/images/682cas_jackpo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378" y="1412776"/>
            <a:ext cx="4396889" cy="199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화살표 연결선 7"/>
          <p:cNvCxnSpPr/>
          <p:nvPr/>
        </p:nvCxnSpPr>
        <p:spPr>
          <a:xfrm flipH="1" flipV="1">
            <a:off x="1348534" y="2348882"/>
            <a:ext cx="4176464" cy="2370689"/>
          </a:xfrm>
          <a:prstGeom prst="straightConnector1">
            <a:avLst/>
          </a:prstGeom>
          <a:ln w="57150">
            <a:solidFill>
              <a:srgbClr val="FE4B5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 flipV="1">
            <a:off x="1852590" y="2420888"/>
            <a:ext cx="3672408" cy="2298683"/>
          </a:xfrm>
          <a:prstGeom prst="straightConnector1">
            <a:avLst/>
          </a:prstGeom>
          <a:ln w="57150">
            <a:solidFill>
              <a:srgbClr val="FE4B5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2268397" y="2492896"/>
            <a:ext cx="3256601" cy="2226675"/>
          </a:xfrm>
          <a:prstGeom prst="straightConnector1">
            <a:avLst/>
          </a:prstGeom>
          <a:ln w="57150">
            <a:solidFill>
              <a:srgbClr val="FE4B5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 flipV="1">
            <a:off x="3292751" y="2492896"/>
            <a:ext cx="2232247" cy="2226675"/>
          </a:xfrm>
          <a:prstGeom prst="straightConnector1">
            <a:avLst/>
          </a:prstGeom>
          <a:ln w="57150">
            <a:solidFill>
              <a:srgbClr val="FE4B5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524998" y="4488738"/>
            <a:ext cx="1853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rgbClr val="FF0000"/>
                </a:solidFill>
              </a:rPr>
              <a:t>Exploration</a:t>
            </a:r>
            <a:endParaRPr lang="ko-KR" alt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91379" y="951111"/>
            <a:ext cx="985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Goal?</a:t>
            </a:r>
            <a:endParaRPr lang="ko-KR" altLang="en-US" sz="2400" b="1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1979712" y="5487615"/>
            <a:ext cx="1935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rgbClr val="00B0F0"/>
                </a:solidFill>
              </a:rPr>
              <a:t>Exploitation</a:t>
            </a:r>
            <a:endParaRPr lang="ko-KR" altLang="en-US" sz="2400" b="1" dirty="0" smtClean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98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8" grpId="0"/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Bayesian Optimization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8384280" cy="1931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299965"/>
            <a:ext cx="6428904" cy="2153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7544" y="3789040"/>
            <a:ext cx="2725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All we can do is, </a:t>
            </a:r>
            <a:endParaRPr lang="ko-KR" alt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20241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Recall Gradient Descent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0" y="1412776"/>
            <a:ext cx="59055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7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Why not use them?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2" name="AutoShape 2" descr="=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983364"/>
            <a:ext cx="6912768" cy="2891272"/>
          </a:xfrm>
          <a:prstGeom prst="rect">
            <a:avLst/>
          </a:prstGeom>
        </p:spPr>
      </p:pic>
      <p:pic>
        <p:nvPicPr>
          <p:cNvPr id="3077" name="Picture 5" descr="http://cfile204.uf.daum.net/image/19661B114CCABFDC8155E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02"/>
          <a:stretch/>
        </p:blipFill>
        <p:spPr bwMode="auto">
          <a:xfrm>
            <a:off x="1115616" y="1124744"/>
            <a:ext cx="6912768" cy="504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89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251520" y="188640"/>
            <a:ext cx="8575200" cy="654032"/>
          </a:xfrm>
        </p:spPr>
        <p:txBody>
          <a:bodyPr/>
          <a:lstStyle/>
          <a:p>
            <a:r>
              <a:rPr lang="en-US" altLang="ko-KR" dirty="0" smtClean="0"/>
              <a:t>For example?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908720"/>
            <a:ext cx="5159488" cy="5544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979712" y="1052736"/>
            <a:ext cx="1363563" cy="1023714"/>
          </a:xfrm>
          <a:prstGeom prst="rect">
            <a:avLst/>
          </a:prstGeom>
          <a:noFill/>
          <a:ln w="19050">
            <a:solidFill>
              <a:srgbClr val="FE4B5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91880" y="1052736"/>
            <a:ext cx="2931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rgbClr val="FF0000"/>
                </a:solidFill>
              </a:rPr>
              <a:t>Hyper-parameters!</a:t>
            </a:r>
            <a:endParaRPr lang="ko-KR" altLang="en-US" sz="2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23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Bayesian Optimization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9552" y="1340768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Uses </a:t>
            </a:r>
            <a:r>
              <a:rPr lang="en-US" altLang="ko-KR" sz="2400" b="1" dirty="0" smtClean="0">
                <a:solidFill>
                  <a:srgbClr val="A50021"/>
                </a:solidFill>
              </a:rPr>
              <a:t>Gaussian process regression (GPR) </a:t>
            </a:r>
            <a:r>
              <a:rPr lang="en-US" altLang="ko-KR" sz="2400" dirty="0" smtClean="0"/>
              <a:t>to model an unknown function</a:t>
            </a:r>
            <a:endParaRPr lang="ko-KR" altLang="en-US" sz="2400" dirty="0" smtClean="0"/>
          </a:p>
        </p:txBody>
      </p:sp>
      <p:pic>
        <p:nvPicPr>
          <p:cNvPr id="5122" name="Picture 2" descr="../_images/plot_gp_regression_00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080" y="2348880"/>
            <a:ext cx="5233258" cy="392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57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Acquisition Function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405" y="1254249"/>
            <a:ext cx="7143750" cy="239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4110171"/>
            <a:ext cx="8568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Measures the expected benefits of evaluatin</a:t>
            </a:r>
            <a:r>
              <a:rPr lang="en-US" altLang="ko-KR" sz="2400" dirty="0" smtClean="0"/>
              <a:t>g the objective function at a certain point</a:t>
            </a:r>
            <a:endParaRPr lang="ko-KR" altLang="en-US" sz="24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395536" y="5199583"/>
            <a:ext cx="8568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Exploration and Exploitation trade-off</a:t>
            </a:r>
            <a:endParaRPr lang="ko-KR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44265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Acquisition Function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980728"/>
            <a:ext cx="54483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2819003"/>
            <a:ext cx="5448300" cy="176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138" y="4628728"/>
            <a:ext cx="5419725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528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32843</TotalTime>
  <Words>155</Words>
  <Application>Microsoft Office PowerPoint</Application>
  <PresentationFormat>화면 슬라이드 쇼(4:3)</PresentationFormat>
  <Paragraphs>35</Paragraphs>
  <Slides>11</Slides>
  <Notes>0</Notes>
  <HiddenSlides>0</HiddenSlides>
  <MMClips>2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Goals and decisions</vt:lpstr>
      <vt:lpstr>Bayesian Optimization</vt:lpstr>
      <vt:lpstr>Recall Gradient Descent</vt:lpstr>
      <vt:lpstr>Why not use them?</vt:lpstr>
      <vt:lpstr>For example?</vt:lpstr>
      <vt:lpstr>Bayesian Optimization</vt:lpstr>
      <vt:lpstr>Acquisition Function</vt:lpstr>
      <vt:lpstr>Acquisition Function</vt:lpstr>
      <vt:lpstr>Bayesian Optimization</vt:lpstr>
      <vt:lpstr>Bayesian Optimization on CNN</vt:lpstr>
    </vt:vector>
  </TitlesOfParts>
  <Company>PIL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CPSLAB</cp:lastModifiedBy>
  <cp:revision>1105</cp:revision>
  <dcterms:created xsi:type="dcterms:W3CDTF">2010-03-17T18:05:41Z</dcterms:created>
  <dcterms:modified xsi:type="dcterms:W3CDTF">2016-05-11T05:27:30Z</dcterms:modified>
</cp:coreProperties>
</file>